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73" r:id="rId2"/>
    <p:sldMasterId id="2147483661" r:id="rId3"/>
  </p:sldMasterIdLst>
  <p:sldIdLst>
    <p:sldId id="319" r:id="rId4"/>
    <p:sldId id="322" r:id="rId5"/>
    <p:sldId id="323" r:id="rId6"/>
  </p:sldIdLst>
  <p:sldSz cx="12192000" cy="6858000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09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Учетная запись Майкрософт" initials="УзМ" lastIdx="0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5D4F7"/>
    <a:srgbClr val="8ED8F8"/>
    <a:srgbClr val="7F7F7F"/>
    <a:srgbClr val="00A0E3"/>
    <a:srgbClr val="EBEAEA"/>
    <a:srgbClr val="F4971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—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Средний стиль 2 —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Средний стиль 2 —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Средний стиль 2 —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Средний стиль 2 —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8A107856-5554-42FB-B03E-39F5DBC370BA}" styleName="Средний стиль 4 —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C4B1156A-380E-4F78-BDF5-A606A8083BF9}" styleName="Средний стиль 4 — акцент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22838BEF-8BB2-4498-84A7-C5851F593DF1}" styleName="Средний стиль 4 —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16D9F66E-5EB9-4882-86FB-DCBF35E3C3E4}" styleName="Средний стиль 4 — акцент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D7AC3CCA-C797-4891-BE02-D94E43425B78}" styleName="Средний стиль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0505E3EF-67EA-436B-97B2-0124C06EBD24}" styleName="Средний стиль 4 — акцент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FABFCF23-3B69-468F-B69F-88F6DE6A72F2}" styleName="Средний стиль 1 —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69CF1AB2-1976-4502-BF36-3FF5EA218861}" styleName="Средний стиль 4 —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91EBBBCC-DAD2-459C-BE2E-F6DE35CF9A28}" styleName="Темный стиль 2 — акцент 3/акцент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1FECB4D8-DB02-4DC6-A0A2-4F2EBAE1DC90}" styleName="Средний стиль 1 — акцент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673" autoAdjust="0"/>
    <p:restoredTop sz="94660"/>
  </p:normalViewPr>
  <p:slideViewPr>
    <p:cSldViewPr snapToGrid="0">
      <p:cViewPr varScale="1">
        <p:scale>
          <a:sx n="108" d="100"/>
          <a:sy n="108" d="100"/>
        </p:scale>
        <p:origin x="996" y="102"/>
      </p:cViewPr>
      <p:guideLst>
        <p:guide orient="horz" pos="309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7" Type="http://schemas.openxmlformats.org/officeDocument/2006/relationships/commentAuthors" Target="commentAuthor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tableStyles" Target="tableStyles.xml"/><Relationship Id="rId5" Type="http://schemas.openxmlformats.org/officeDocument/2006/relationships/slide" Target="slides/slide2.xml"/><Relationship Id="rId10" Type="http://schemas.openxmlformats.org/officeDocument/2006/relationships/theme" Target="theme/theme1.xml"/><Relationship Id="rId4" Type="http://schemas.openxmlformats.org/officeDocument/2006/relationships/slide" Target="slides/slide1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>
                <a:latin typeface="Etelka Medium Pro" panose="02000503080000020004" pitchFamily="50" charset="0"/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latin typeface="Etelka Light Pro" panose="02000503030000020004" pitchFamily="50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18A5FB-0D97-4C84-B76E-E5F2D0A8F6DB}" type="datetimeFigureOut">
              <a:rPr lang="ru-RU" smtClean="0"/>
              <a:t>06.04.2022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6B8E36-9703-4086-A24D-43C4602416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217981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18A5FB-0D97-4C84-B76E-E5F2D0A8F6DB}" type="datetimeFigureOut">
              <a:rPr lang="ru-RU" smtClean="0"/>
              <a:t>06.04.2022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6B8E36-9703-4086-A24D-43C4602416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262139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18A5FB-0D97-4C84-B76E-E5F2D0A8F6DB}" type="datetimeFigureOut">
              <a:rPr lang="ru-RU" smtClean="0"/>
              <a:t>06.04.2022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6B8E36-9703-4086-A24D-43C4602416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2784877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18A5FB-0D97-4C84-B76E-E5F2D0A8F6DB}" type="datetimeFigureOut">
              <a:rPr lang="ru-RU" smtClean="0"/>
              <a:t>06.04.2022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6B8E36-9703-4086-A24D-43C4602416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856872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5F8FCF-DE8A-459A-B306-A1257B0343C8}" type="datetimeFigureOut">
              <a:rPr lang="ru-RU" smtClean="0"/>
              <a:t>06.04.2022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46CB5B-2B58-4705-8ACE-BF20EFEEC0C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9364598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5F8FCF-DE8A-459A-B306-A1257B0343C8}" type="datetimeFigureOut">
              <a:rPr lang="ru-RU" smtClean="0"/>
              <a:t>06.04.2022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46CB5B-2B58-4705-8ACE-BF20EFEEC0C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2811769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5F8FCF-DE8A-459A-B306-A1257B0343C8}" type="datetimeFigureOut">
              <a:rPr lang="ru-RU" smtClean="0"/>
              <a:t>06.04.2022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46CB5B-2B58-4705-8ACE-BF20EFEEC0C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1008024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5F8FCF-DE8A-459A-B306-A1257B0343C8}" type="datetimeFigureOut">
              <a:rPr lang="ru-RU" smtClean="0"/>
              <a:t>06.04.2022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46CB5B-2B58-4705-8ACE-BF20EFEEC0C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9149905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5F8FCF-DE8A-459A-B306-A1257B0343C8}" type="datetimeFigureOut">
              <a:rPr lang="ru-RU" smtClean="0"/>
              <a:t>06.04.2022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46CB5B-2B58-4705-8ACE-BF20EFEEC0C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7389587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5F8FCF-DE8A-459A-B306-A1257B0343C8}" type="datetimeFigureOut">
              <a:rPr lang="ru-RU" smtClean="0"/>
              <a:t>06.04.2022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46CB5B-2B58-4705-8ACE-BF20EFEEC0C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6675805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5F8FCF-DE8A-459A-B306-A1257B0343C8}" type="datetimeFigureOut">
              <a:rPr lang="ru-RU" smtClean="0"/>
              <a:t>06.04.2022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46CB5B-2B58-4705-8ACE-BF20EFEEC0C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067696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18A5FB-0D97-4C84-B76E-E5F2D0A8F6DB}" type="datetimeFigureOut">
              <a:rPr lang="ru-RU" smtClean="0"/>
              <a:t>06.04.2022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6B8E36-9703-4086-A24D-43C4602416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6571262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5F8FCF-DE8A-459A-B306-A1257B0343C8}" type="datetimeFigureOut">
              <a:rPr lang="ru-RU" smtClean="0"/>
              <a:t>06.04.2022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46CB5B-2B58-4705-8ACE-BF20EFEEC0C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5020425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5F8FCF-DE8A-459A-B306-A1257B0343C8}" type="datetimeFigureOut">
              <a:rPr lang="ru-RU" smtClean="0"/>
              <a:t>06.04.2022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46CB5B-2B58-4705-8ACE-BF20EFEEC0C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1125940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5F8FCF-DE8A-459A-B306-A1257B0343C8}" type="datetimeFigureOut">
              <a:rPr lang="ru-RU" smtClean="0"/>
              <a:t>06.04.2022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46CB5B-2B58-4705-8ACE-BF20EFEEC0C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1387843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5F8FCF-DE8A-459A-B306-A1257B0343C8}" type="datetimeFigureOut">
              <a:rPr lang="ru-RU" smtClean="0"/>
              <a:t>06.04.2022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46CB5B-2B58-4705-8ACE-BF20EFEEC0C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398064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30AFA-7393-4A07-B143-4DA0BE2677DC}" type="datetimeFigureOut">
              <a:rPr lang="ru-RU" smtClean="0"/>
              <a:t>06.04.2022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5DD8A6-20EA-41A2-920D-6C0D4A25A12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4329846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30AFA-7393-4A07-B143-4DA0BE2677DC}" type="datetimeFigureOut">
              <a:rPr lang="ru-RU" smtClean="0"/>
              <a:t>06.04.2022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5DD8A6-20EA-41A2-920D-6C0D4A25A12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417870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30AFA-7393-4A07-B143-4DA0BE2677DC}" type="datetimeFigureOut">
              <a:rPr lang="ru-RU" smtClean="0"/>
              <a:t>06.04.2022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5DD8A6-20EA-41A2-920D-6C0D4A25A12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83742658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30AFA-7393-4A07-B143-4DA0BE2677DC}" type="datetimeFigureOut">
              <a:rPr lang="ru-RU" smtClean="0"/>
              <a:t>06.04.2022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5DD8A6-20EA-41A2-920D-6C0D4A25A12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6314239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30AFA-7393-4A07-B143-4DA0BE2677DC}" type="datetimeFigureOut">
              <a:rPr lang="ru-RU" smtClean="0"/>
              <a:t>06.04.2022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5DD8A6-20EA-41A2-920D-6C0D4A25A12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10024564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30AFA-7393-4A07-B143-4DA0BE2677DC}" type="datetimeFigureOut">
              <a:rPr lang="ru-RU" smtClean="0"/>
              <a:t>06.04.2022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5DD8A6-20EA-41A2-920D-6C0D4A25A12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037248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18A5FB-0D97-4C84-B76E-E5F2D0A8F6DB}" type="datetimeFigureOut">
              <a:rPr lang="ru-RU" smtClean="0"/>
              <a:t>06.04.2022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6B8E36-9703-4086-A24D-43C4602416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96764560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30AFA-7393-4A07-B143-4DA0BE2677DC}" type="datetimeFigureOut">
              <a:rPr lang="ru-RU" smtClean="0"/>
              <a:t>06.04.2022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5DD8A6-20EA-41A2-920D-6C0D4A25A12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7096132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30AFA-7393-4A07-B143-4DA0BE2677DC}" type="datetimeFigureOut">
              <a:rPr lang="ru-RU" smtClean="0"/>
              <a:t>06.04.2022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5DD8A6-20EA-41A2-920D-6C0D4A25A12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49293169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30AFA-7393-4A07-B143-4DA0BE2677DC}" type="datetimeFigureOut">
              <a:rPr lang="ru-RU" smtClean="0"/>
              <a:t>06.04.2022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5DD8A6-20EA-41A2-920D-6C0D4A25A12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01312569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30AFA-7393-4A07-B143-4DA0BE2677DC}" type="datetimeFigureOut">
              <a:rPr lang="ru-RU" smtClean="0"/>
              <a:t>06.04.2022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5DD8A6-20EA-41A2-920D-6C0D4A25A12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61865188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30AFA-7393-4A07-B143-4DA0BE2677DC}" type="datetimeFigureOut">
              <a:rPr lang="ru-RU" smtClean="0"/>
              <a:t>06.04.2022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5DD8A6-20EA-41A2-920D-6C0D4A25A12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955095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18A5FB-0D97-4C84-B76E-E5F2D0A8F6DB}" type="datetimeFigureOut">
              <a:rPr lang="ru-RU" smtClean="0"/>
              <a:t>06.04.2022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6B8E36-9703-4086-A24D-43C4602416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068485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18A5FB-0D97-4C84-B76E-E5F2D0A8F6DB}" type="datetimeFigureOut">
              <a:rPr lang="ru-RU" smtClean="0"/>
              <a:t>06.04.2022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6B8E36-9703-4086-A24D-43C4602416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175120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18A5FB-0D97-4C84-B76E-E5F2D0A8F6DB}" type="datetimeFigureOut">
              <a:rPr lang="ru-RU" smtClean="0"/>
              <a:t>06.04.2022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6B8E36-9703-4086-A24D-43C4602416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364329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18A5FB-0D97-4C84-B76E-E5F2D0A8F6DB}" type="datetimeFigureOut">
              <a:rPr lang="ru-RU" smtClean="0"/>
              <a:t>06.04.2022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6B8E36-9703-4086-A24D-43C4602416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01558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18A5FB-0D97-4C84-B76E-E5F2D0A8F6DB}" type="datetimeFigureOut">
              <a:rPr lang="ru-RU" smtClean="0"/>
              <a:t>06.04.2022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6B8E36-9703-4086-A24D-43C4602416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489925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18A5FB-0D97-4C84-B76E-E5F2D0A8F6DB}" type="datetimeFigureOut">
              <a:rPr lang="ru-RU" smtClean="0"/>
              <a:t>06.04.2022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6B8E36-9703-4086-A24D-43C4602416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527743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18A5FB-0D97-4C84-B76E-E5F2D0A8F6DB}" type="datetimeFigureOut">
              <a:rPr lang="ru-RU" smtClean="0"/>
              <a:t>06.04.2022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6B8E36-9703-4086-A24D-43C4602416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645048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5F8FCF-DE8A-459A-B306-A1257B0343C8}" type="datetimeFigureOut">
              <a:rPr lang="ru-RU" smtClean="0"/>
              <a:t>06.04.2022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46CB5B-2B58-4705-8ACE-BF20EFEEC0C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047381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C30AFA-7393-4A07-B143-4DA0BE2677DC}" type="datetimeFigureOut">
              <a:rPr lang="ru-RU" smtClean="0"/>
              <a:t>06.04.2022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5DD8A6-20EA-41A2-920D-6C0D4A25A12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266687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2">
            <a:extLst>
              <a:ext uri="{FF2B5EF4-FFF2-40B4-BE49-F238E27FC236}">
                <a16:creationId xmlns:a16="http://schemas.microsoft.com/office/drawing/2014/main" id="{6C951062-8629-4319-B5D0-A72C9740A47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63176" y="372884"/>
            <a:ext cx="5640296" cy="39426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432B012B-D0B2-4594-9352-606A84861EFE}"/>
              </a:ext>
            </a:extLst>
          </p:cNvPr>
          <p:cNvSpPr/>
          <p:nvPr/>
        </p:nvSpPr>
        <p:spPr>
          <a:xfrm>
            <a:off x="342515" y="4570071"/>
            <a:ext cx="102328" cy="1477328"/>
          </a:xfrm>
          <a:prstGeom prst="rect">
            <a:avLst/>
          </a:prstGeom>
          <a:solidFill>
            <a:srgbClr val="F4971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рямоугольник 12">
            <a:extLst>
              <a:ext uri="{FF2B5EF4-FFF2-40B4-BE49-F238E27FC236}">
                <a16:creationId xmlns:a16="http://schemas.microsoft.com/office/drawing/2014/main" id="{94662B3D-F1AB-4CE0-8CE7-BF29D8CDD358}"/>
              </a:ext>
            </a:extLst>
          </p:cNvPr>
          <p:cNvSpPr/>
          <p:nvPr/>
        </p:nvSpPr>
        <p:spPr>
          <a:xfrm>
            <a:off x="342515" y="0"/>
            <a:ext cx="102328" cy="63578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14" name="Группа 13"/>
          <p:cNvGrpSpPr/>
          <p:nvPr/>
        </p:nvGrpSpPr>
        <p:grpSpPr>
          <a:xfrm>
            <a:off x="10733902" y="6299203"/>
            <a:ext cx="1129865" cy="558797"/>
            <a:chOff x="10733902" y="6299203"/>
            <a:chExt cx="1129865" cy="558797"/>
          </a:xfrm>
        </p:grpSpPr>
        <p:sp>
          <p:nvSpPr>
            <p:cNvPr id="15" name="Прямоугольник 14">
              <a:extLst>
                <a:ext uri="{FF2B5EF4-FFF2-40B4-BE49-F238E27FC236}">
                  <a16:creationId xmlns:a16="http://schemas.microsoft.com/office/drawing/2014/main" id="{94662B3D-F1AB-4CE0-8CE7-BF29D8CDD358}"/>
                </a:ext>
              </a:extLst>
            </p:cNvPr>
            <p:cNvSpPr/>
            <p:nvPr/>
          </p:nvSpPr>
          <p:spPr>
            <a:xfrm>
              <a:off x="11769454" y="6299203"/>
              <a:ext cx="94313" cy="558797"/>
            </a:xfrm>
            <a:prstGeom prst="rect">
              <a:avLst/>
            </a:prstGeom>
            <a:solidFill>
              <a:srgbClr val="F4971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pic>
          <p:nvPicPr>
            <p:cNvPr id="16" name="Рисунок 15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733902" y="6299203"/>
              <a:ext cx="847346" cy="323089"/>
            </a:xfrm>
            <a:prstGeom prst="rect">
              <a:avLst/>
            </a:prstGeom>
          </p:spPr>
        </p:pic>
      </p:grpSp>
      <p:sp>
        <p:nvSpPr>
          <p:cNvPr id="20" name="TextBox 19">
            <a:extLst>
              <a:ext uri="{FF2B5EF4-FFF2-40B4-BE49-F238E27FC236}">
                <a16:creationId xmlns:a16="http://schemas.microsoft.com/office/drawing/2014/main" id="{B8141F7A-0E0C-4A68-B898-413133FCF99C}"/>
              </a:ext>
            </a:extLst>
          </p:cNvPr>
          <p:cNvSpPr txBox="1"/>
          <p:nvPr/>
        </p:nvSpPr>
        <p:spPr>
          <a:xfrm>
            <a:off x="547443" y="188218"/>
            <a:ext cx="45047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>
                <a:latin typeface="Etelka Medium Pro" panose="02000503080000020004" pitchFamily="50" charset="0"/>
              </a:rPr>
              <a:t>Светильник Gauss </a:t>
            </a:r>
            <a:r>
              <a:rPr lang="ru-RU" dirty="0" err="1">
                <a:latin typeface="Etelka Medium Pro" panose="02000503080000020004" pitchFamily="50" charset="0"/>
              </a:rPr>
              <a:t>Слим</a:t>
            </a:r>
            <a:r>
              <a:rPr lang="ru-RU" dirty="0">
                <a:latin typeface="Etelka Medium Pro" panose="02000503080000020004" pitchFamily="50" charset="0"/>
              </a:rPr>
              <a:t> ультратонкие 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936FE007-AC96-487E-8CF8-13563052F9D4}"/>
              </a:ext>
            </a:extLst>
          </p:cNvPr>
          <p:cNvSpPr txBox="1"/>
          <p:nvPr/>
        </p:nvSpPr>
        <p:spPr>
          <a:xfrm>
            <a:off x="633049" y="4667725"/>
            <a:ext cx="9025856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b="0" i="0" dirty="0">
                <a:effectLst/>
                <a:latin typeface="Etelka Light Pro" panose="02000503030000020004" pitchFamily="50" charset="0"/>
              </a:rPr>
              <a:t>Равномерный свет без пульсации с высоким индексом цветопередачи </a:t>
            </a:r>
            <a:r>
              <a:rPr lang="ru-RU" b="0" i="0" dirty="0" err="1">
                <a:effectLst/>
                <a:latin typeface="Etelka Light Pro" panose="02000503030000020004" pitchFamily="50" charset="0"/>
              </a:rPr>
              <a:t>Ra</a:t>
            </a:r>
            <a:r>
              <a:rPr lang="ru-RU" b="0" i="0" dirty="0">
                <a:effectLst/>
                <a:latin typeface="Etelka Light Pro" panose="02000503030000020004" pitchFamily="50" charset="0"/>
              </a:rPr>
              <a:t>&gt;80.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b="0" i="0" dirty="0">
                <a:effectLst/>
                <a:latin typeface="Etelka Light Pro" panose="02000503030000020004" pitchFamily="50" charset="0"/>
              </a:rPr>
              <a:t>Корпус выполнен из литого алюминия с частыми радиаторными ребрами, что обеспечивает эффективную стабильную работу и защищает от перегрева.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>
                <a:latin typeface="Etelka Light Pro" panose="02000503030000020004" pitchFamily="50" charset="0"/>
              </a:rPr>
              <a:t>Работа в широком диапазоне напряжения электросети (185-265 </a:t>
            </a:r>
            <a:r>
              <a:rPr lang="en-US" dirty="0">
                <a:latin typeface="Etelka Light Pro" panose="02000503030000020004" pitchFamily="50" charset="0"/>
              </a:rPr>
              <a:t>V</a:t>
            </a:r>
            <a:r>
              <a:rPr lang="ru-RU" dirty="0">
                <a:latin typeface="Etelka Light Pro" panose="02000503030000020004" pitchFamily="50" charset="0"/>
              </a:rPr>
              <a:t>).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ru-RU" dirty="0">
              <a:latin typeface="Etelka Light Pro" panose="02000503030000020004" pitchFamily="50" charset="0"/>
            </a:endParaRPr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B4719C97-4230-4B30-9C25-FA42277EAC8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064167" y="4667725"/>
            <a:ext cx="1729036" cy="1137524"/>
          </a:xfrm>
          <a:prstGeom prst="rect">
            <a:avLst/>
          </a:prstGeom>
        </p:spPr>
      </p:pic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0B68DAE0-2753-4523-BAAC-98BF8DBCB81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919534" y="3567233"/>
            <a:ext cx="883775" cy="8902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48045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рямоугольник 12">
            <a:extLst>
              <a:ext uri="{FF2B5EF4-FFF2-40B4-BE49-F238E27FC236}">
                <a16:creationId xmlns:a16="http://schemas.microsoft.com/office/drawing/2014/main" id="{94662B3D-F1AB-4CE0-8CE7-BF29D8CDD358}"/>
              </a:ext>
            </a:extLst>
          </p:cNvPr>
          <p:cNvSpPr/>
          <p:nvPr/>
        </p:nvSpPr>
        <p:spPr>
          <a:xfrm>
            <a:off x="342515" y="0"/>
            <a:ext cx="102328" cy="63578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14" name="Группа 13"/>
          <p:cNvGrpSpPr/>
          <p:nvPr/>
        </p:nvGrpSpPr>
        <p:grpSpPr>
          <a:xfrm>
            <a:off x="10733902" y="6299203"/>
            <a:ext cx="1129865" cy="558797"/>
            <a:chOff x="10733902" y="6299203"/>
            <a:chExt cx="1129865" cy="558797"/>
          </a:xfrm>
        </p:grpSpPr>
        <p:sp>
          <p:nvSpPr>
            <p:cNvPr id="15" name="Прямоугольник 14">
              <a:extLst>
                <a:ext uri="{FF2B5EF4-FFF2-40B4-BE49-F238E27FC236}">
                  <a16:creationId xmlns:a16="http://schemas.microsoft.com/office/drawing/2014/main" id="{94662B3D-F1AB-4CE0-8CE7-BF29D8CDD358}"/>
                </a:ext>
              </a:extLst>
            </p:cNvPr>
            <p:cNvSpPr/>
            <p:nvPr/>
          </p:nvSpPr>
          <p:spPr>
            <a:xfrm>
              <a:off x="11769454" y="6299203"/>
              <a:ext cx="94313" cy="558797"/>
            </a:xfrm>
            <a:prstGeom prst="rect">
              <a:avLst/>
            </a:prstGeom>
            <a:solidFill>
              <a:srgbClr val="F4971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pic>
          <p:nvPicPr>
            <p:cNvPr id="16" name="Рисунок 15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733902" y="6299203"/>
              <a:ext cx="847346" cy="323089"/>
            </a:xfrm>
            <a:prstGeom prst="rect">
              <a:avLst/>
            </a:prstGeom>
          </p:spPr>
        </p:pic>
      </p:grpSp>
      <p:cxnSp>
        <p:nvCxnSpPr>
          <p:cNvPr id="12" name="Прямая соединительная линия 11">
            <a:extLst>
              <a:ext uri="{FF2B5EF4-FFF2-40B4-BE49-F238E27FC236}">
                <a16:creationId xmlns:a16="http://schemas.microsoft.com/office/drawing/2014/main" id="{FC644CD9-C837-49DE-B787-B94F942B5628}"/>
              </a:ext>
            </a:extLst>
          </p:cNvPr>
          <p:cNvCxnSpPr>
            <a:cxnSpLocks/>
          </p:cNvCxnSpPr>
          <p:nvPr/>
        </p:nvCxnSpPr>
        <p:spPr>
          <a:xfrm>
            <a:off x="1305266" y="2879526"/>
            <a:ext cx="9086936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>
            <a:extLst>
              <a:ext uri="{FF2B5EF4-FFF2-40B4-BE49-F238E27FC236}">
                <a16:creationId xmlns:a16="http://schemas.microsoft.com/office/drawing/2014/main" id="{4BD98767-4290-4F13-A2AA-00C5F62CA03E}"/>
              </a:ext>
            </a:extLst>
          </p:cNvPr>
          <p:cNvCxnSpPr>
            <a:cxnSpLocks/>
          </p:cNvCxnSpPr>
          <p:nvPr/>
        </p:nvCxnSpPr>
        <p:spPr>
          <a:xfrm flipH="1">
            <a:off x="1913770" y="2876527"/>
            <a:ext cx="2" cy="23444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>
            <a:extLst>
              <a:ext uri="{FF2B5EF4-FFF2-40B4-BE49-F238E27FC236}">
                <a16:creationId xmlns:a16="http://schemas.microsoft.com/office/drawing/2014/main" id="{76F103E4-2C32-4BB2-A637-00F33B950168}"/>
              </a:ext>
            </a:extLst>
          </p:cNvPr>
          <p:cNvSpPr txBox="1"/>
          <p:nvPr/>
        </p:nvSpPr>
        <p:spPr>
          <a:xfrm>
            <a:off x="1342662" y="3153301"/>
            <a:ext cx="13589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>
                <a:latin typeface="Etelka Light Pro" panose="02000503030000020004" pitchFamily="50" charset="0"/>
              </a:rPr>
              <a:t>Мощность</a:t>
            </a:r>
            <a:endParaRPr lang="ru-RU" dirty="0">
              <a:latin typeface="Etelka Light Pro" panose="02000503030000020004" pitchFamily="50" charset="0"/>
            </a:endParaRPr>
          </a:p>
        </p:txBody>
      </p:sp>
      <p:sp>
        <p:nvSpPr>
          <p:cNvPr id="19" name="Прямоугольник 18">
            <a:extLst>
              <a:ext uri="{FF2B5EF4-FFF2-40B4-BE49-F238E27FC236}">
                <a16:creationId xmlns:a16="http://schemas.microsoft.com/office/drawing/2014/main" id="{51BAD279-A988-4AF7-86CE-AB2F209E3F1A}"/>
              </a:ext>
            </a:extLst>
          </p:cNvPr>
          <p:cNvSpPr/>
          <p:nvPr/>
        </p:nvSpPr>
        <p:spPr>
          <a:xfrm>
            <a:off x="754602" y="3404474"/>
            <a:ext cx="2293841" cy="3584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787585">
              <a:lnSpc>
                <a:spcPct val="150000"/>
              </a:lnSpc>
            </a:pPr>
            <a:r>
              <a:rPr lang="ru-RU" sz="1270" b="1" dirty="0">
                <a:solidFill>
                  <a:prstClr val="black"/>
                </a:solidFill>
                <a:latin typeface="Etelka Medium Pro"/>
              </a:rPr>
              <a:t>6</a:t>
            </a:r>
            <a:r>
              <a:rPr lang="en-US" sz="1270" b="1" dirty="0">
                <a:solidFill>
                  <a:prstClr val="black"/>
                </a:solidFill>
                <a:latin typeface="Etelka Medium Pro"/>
              </a:rPr>
              <a:t>W, </a:t>
            </a:r>
            <a:r>
              <a:rPr lang="ru-RU" sz="1270" b="1" dirty="0">
                <a:solidFill>
                  <a:prstClr val="black"/>
                </a:solidFill>
                <a:latin typeface="Etelka Medium Pro"/>
              </a:rPr>
              <a:t>9</a:t>
            </a:r>
            <a:r>
              <a:rPr lang="en-US" sz="1270" b="1" dirty="0">
                <a:solidFill>
                  <a:prstClr val="black"/>
                </a:solidFill>
                <a:latin typeface="Etelka Medium Pro"/>
              </a:rPr>
              <a:t>W, </a:t>
            </a:r>
            <a:r>
              <a:rPr lang="ru-RU" sz="1270" b="1" dirty="0">
                <a:solidFill>
                  <a:prstClr val="black"/>
                </a:solidFill>
                <a:latin typeface="Etelka Medium Pro"/>
              </a:rPr>
              <a:t>12</a:t>
            </a:r>
            <a:r>
              <a:rPr lang="en-US" sz="1270" b="1" dirty="0">
                <a:solidFill>
                  <a:prstClr val="black"/>
                </a:solidFill>
                <a:latin typeface="Etelka Medium Pro"/>
              </a:rPr>
              <a:t>W</a:t>
            </a:r>
            <a:r>
              <a:rPr lang="ru-RU" sz="1270" b="1" dirty="0">
                <a:solidFill>
                  <a:prstClr val="black"/>
                </a:solidFill>
                <a:latin typeface="Etelka Medium Pro"/>
              </a:rPr>
              <a:t>, </a:t>
            </a:r>
            <a:r>
              <a:rPr lang="en-US" sz="1270" b="1" dirty="0">
                <a:solidFill>
                  <a:prstClr val="black"/>
                </a:solidFill>
                <a:latin typeface="Etelka Medium Pro"/>
              </a:rPr>
              <a:t>15W, </a:t>
            </a:r>
            <a:r>
              <a:rPr lang="ru-RU" sz="1270" b="1" dirty="0">
                <a:solidFill>
                  <a:prstClr val="black"/>
                </a:solidFill>
                <a:latin typeface="Etelka Medium Pro"/>
              </a:rPr>
              <a:t>18</a:t>
            </a:r>
            <a:r>
              <a:rPr lang="en-US" sz="1270" b="1" dirty="0">
                <a:solidFill>
                  <a:prstClr val="black"/>
                </a:solidFill>
                <a:latin typeface="Etelka Medium Pro"/>
              </a:rPr>
              <a:t>W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6F678749-DB64-4CEA-9BB8-848A04EEBA76}"/>
              </a:ext>
            </a:extLst>
          </p:cNvPr>
          <p:cNvSpPr txBox="1"/>
          <p:nvPr/>
        </p:nvSpPr>
        <p:spPr>
          <a:xfrm>
            <a:off x="3364820" y="3180153"/>
            <a:ext cx="166767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dirty="0">
                <a:latin typeface="Etelka Light Pro" panose="02000503030000020004" pitchFamily="50" charset="0"/>
              </a:rPr>
              <a:t>КЦТ</a:t>
            </a:r>
            <a:endParaRPr lang="ru-RU" dirty="0">
              <a:latin typeface="Etelka Light Pro" panose="02000503030000020004" pitchFamily="50" charset="0"/>
            </a:endParaRPr>
          </a:p>
        </p:txBody>
      </p:sp>
      <p:cxnSp>
        <p:nvCxnSpPr>
          <p:cNvPr id="26" name="Прямая соединительная линия 25">
            <a:extLst>
              <a:ext uri="{FF2B5EF4-FFF2-40B4-BE49-F238E27FC236}">
                <a16:creationId xmlns:a16="http://schemas.microsoft.com/office/drawing/2014/main" id="{72F32A93-EDA9-4B95-805F-EE4C725C29F1}"/>
              </a:ext>
            </a:extLst>
          </p:cNvPr>
          <p:cNvCxnSpPr>
            <a:cxnSpLocks/>
          </p:cNvCxnSpPr>
          <p:nvPr/>
        </p:nvCxnSpPr>
        <p:spPr>
          <a:xfrm flipH="1">
            <a:off x="4177468" y="2874171"/>
            <a:ext cx="2" cy="23444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Прямоугольник 26">
            <a:extLst>
              <a:ext uri="{FF2B5EF4-FFF2-40B4-BE49-F238E27FC236}">
                <a16:creationId xmlns:a16="http://schemas.microsoft.com/office/drawing/2014/main" id="{E9DBF978-1B59-4B83-B347-131993E30ED1}"/>
              </a:ext>
            </a:extLst>
          </p:cNvPr>
          <p:cNvSpPr/>
          <p:nvPr/>
        </p:nvSpPr>
        <p:spPr>
          <a:xfrm>
            <a:off x="3048033" y="3391099"/>
            <a:ext cx="2141933" cy="38478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defTabSz="787585">
              <a:lnSpc>
                <a:spcPct val="150000"/>
              </a:lnSpc>
            </a:pPr>
            <a:r>
              <a:rPr lang="ru-RU" sz="1400" b="1" dirty="0">
                <a:solidFill>
                  <a:srgbClr val="FFC000"/>
                </a:solidFill>
                <a:latin typeface="Etelka Medium Pro" panose="02000503080000020004" pitchFamily="50" charset="0"/>
                <a:cs typeface="Arial" panose="020B0604020202020204" pitchFamily="34" charset="0"/>
              </a:rPr>
              <a:t>3000К</a:t>
            </a:r>
            <a:r>
              <a:rPr lang="ru-RU" sz="1400" b="1" dirty="0">
                <a:solidFill>
                  <a:srgbClr val="FFC000"/>
                </a:solidFill>
                <a:latin typeface="+mj-lt"/>
                <a:cs typeface="Arial" panose="020B0604020202020204" pitchFamily="34" charset="0"/>
              </a:rPr>
              <a:t>   </a:t>
            </a:r>
            <a:r>
              <a:rPr lang="ru-RU" sz="1400" b="1" dirty="0">
                <a:solidFill>
                  <a:srgbClr val="00B0F0"/>
                </a:solidFill>
                <a:latin typeface="Etelka Medium Pro"/>
              </a:rPr>
              <a:t>4</a:t>
            </a:r>
            <a:r>
              <a:rPr lang="en-US" sz="1400" b="1" dirty="0">
                <a:solidFill>
                  <a:srgbClr val="00B0F0"/>
                </a:solidFill>
                <a:latin typeface="Etelka Medium Pro"/>
              </a:rPr>
              <a:t>000K</a:t>
            </a:r>
            <a:r>
              <a:rPr lang="ru-RU" sz="1400" b="1" dirty="0">
                <a:solidFill>
                  <a:srgbClr val="00B0F0"/>
                </a:solidFill>
                <a:latin typeface="Etelka Medium Pro"/>
              </a:rPr>
              <a:t> </a:t>
            </a:r>
            <a:r>
              <a:rPr lang="ru-RU" sz="1400" b="1" dirty="0">
                <a:solidFill>
                  <a:schemeClr val="accent1">
                    <a:lumMod val="75000"/>
                  </a:schemeClr>
                </a:solidFill>
                <a:latin typeface="Etelka Medium Pro"/>
              </a:rPr>
              <a:t>6500</a:t>
            </a:r>
            <a:r>
              <a:rPr lang="en-US" sz="1400" b="1" dirty="0">
                <a:solidFill>
                  <a:schemeClr val="accent1">
                    <a:lumMod val="75000"/>
                  </a:schemeClr>
                </a:solidFill>
                <a:latin typeface="Etelka Medium Pro"/>
              </a:rPr>
              <a:t>K</a:t>
            </a:r>
            <a:endParaRPr lang="ru-RU" sz="1400" b="1" dirty="0">
              <a:solidFill>
                <a:schemeClr val="accent1">
                  <a:lumMod val="75000"/>
                </a:schemeClr>
              </a:solidFill>
              <a:latin typeface="Etelka Medium Pro"/>
            </a:endParaRPr>
          </a:p>
        </p:txBody>
      </p:sp>
      <p:sp>
        <p:nvSpPr>
          <p:cNvPr id="28" name="Прямоугольник 27">
            <a:extLst>
              <a:ext uri="{FF2B5EF4-FFF2-40B4-BE49-F238E27FC236}">
                <a16:creationId xmlns:a16="http://schemas.microsoft.com/office/drawing/2014/main" id="{A27E01EC-4F40-4F44-8BA9-0A3C09AB26B0}"/>
              </a:ext>
            </a:extLst>
          </p:cNvPr>
          <p:cNvSpPr/>
          <p:nvPr/>
        </p:nvSpPr>
        <p:spPr>
          <a:xfrm>
            <a:off x="5617237" y="3475134"/>
            <a:ext cx="1002197" cy="28777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defTabSz="414772"/>
            <a:r>
              <a:rPr lang="ru-RU" sz="1270" b="1" dirty="0">
                <a:solidFill>
                  <a:prstClr val="black"/>
                </a:solidFill>
                <a:latin typeface="Etelka Medium Pro"/>
              </a:rPr>
              <a:t>185-265 </a:t>
            </a:r>
            <a:r>
              <a:rPr lang="en-US" sz="1270" b="1" dirty="0">
                <a:solidFill>
                  <a:prstClr val="black"/>
                </a:solidFill>
                <a:latin typeface="Etelka Medium Pro"/>
              </a:rPr>
              <a:t>V</a:t>
            </a:r>
            <a:endParaRPr lang="ru-RU" sz="1270" b="1" dirty="0">
              <a:solidFill>
                <a:prstClr val="black"/>
              </a:solidFill>
              <a:latin typeface="Etelka Medium Pro"/>
            </a:endParaRPr>
          </a:p>
        </p:txBody>
      </p:sp>
      <p:cxnSp>
        <p:nvCxnSpPr>
          <p:cNvPr id="29" name="Прямая соединительная линия 28">
            <a:extLst>
              <a:ext uri="{FF2B5EF4-FFF2-40B4-BE49-F238E27FC236}">
                <a16:creationId xmlns:a16="http://schemas.microsoft.com/office/drawing/2014/main" id="{E9A17123-5C50-4BF5-8CDB-BE30F8A3983E}"/>
              </a:ext>
            </a:extLst>
          </p:cNvPr>
          <p:cNvCxnSpPr>
            <a:cxnSpLocks/>
          </p:cNvCxnSpPr>
          <p:nvPr/>
        </p:nvCxnSpPr>
        <p:spPr>
          <a:xfrm flipH="1">
            <a:off x="6124223" y="2886009"/>
            <a:ext cx="2" cy="23444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единительная линия 29">
            <a:extLst>
              <a:ext uri="{FF2B5EF4-FFF2-40B4-BE49-F238E27FC236}">
                <a16:creationId xmlns:a16="http://schemas.microsoft.com/office/drawing/2014/main" id="{0AFB85AE-23FC-48EE-AC03-EEE6B21D6175}"/>
              </a:ext>
            </a:extLst>
          </p:cNvPr>
          <p:cNvCxnSpPr>
            <a:cxnSpLocks/>
          </p:cNvCxnSpPr>
          <p:nvPr/>
        </p:nvCxnSpPr>
        <p:spPr>
          <a:xfrm flipH="1">
            <a:off x="7983110" y="2880939"/>
            <a:ext cx="2" cy="23444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Прямоугольник 30">
            <a:extLst>
              <a:ext uri="{FF2B5EF4-FFF2-40B4-BE49-F238E27FC236}">
                <a16:creationId xmlns:a16="http://schemas.microsoft.com/office/drawing/2014/main" id="{2CF38EFF-E5B1-40BF-9E1D-EF776CFE992E}"/>
              </a:ext>
            </a:extLst>
          </p:cNvPr>
          <p:cNvSpPr/>
          <p:nvPr/>
        </p:nvSpPr>
        <p:spPr>
          <a:xfrm>
            <a:off x="7666963" y="3475133"/>
            <a:ext cx="559770" cy="28777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defTabSz="414772"/>
            <a:r>
              <a:rPr lang="en-US" sz="1270" b="1" dirty="0">
                <a:solidFill>
                  <a:prstClr val="black"/>
                </a:solidFill>
                <a:latin typeface="Etelka Medium Pro"/>
              </a:rPr>
              <a:t>IP</a:t>
            </a:r>
            <a:r>
              <a:rPr lang="ru-RU" sz="1270" b="1" dirty="0">
                <a:solidFill>
                  <a:prstClr val="black"/>
                </a:solidFill>
                <a:latin typeface="Etelka Medium Pro"/>
              </a:rPr>
              <a:t>20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85E0A3FC-8585-45F4-9357-CE66C075C975}"/>
              </a:ext>
            </a:extLst>
          </p:cNvPr>
          <p:cNvSpPr txBox="1"/>
          <p:nvPr/>
        </p:nvSpPr>
        <p:spPr>
          <a:xfrm>
            <a:off x="5300389" y="3160891"/>
            <a:ext cx="166767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dirty="0">
                <a:latin typeface="Etelka Light Pro" panose="02000503030000020004" pitchFamily="50" charset="0"/>
              </a:rPr>
              <a:t>Напряжение</a:t>
            </a:r>
            <a:endParaRPr lang="ru-RU" dirty="0">
              <a:latin typeface="Etelka Light Pro" panose="02000503030000020004" pitchFamily="50" charset="0"/>
            </a:endParaRP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C1687FE7-0F05-46AB-BF4E-A21793DFBFF3}"/>
              </a:ext>
            </a:extLst>
          </p:cNvPr>
          <p:cNvSpPr txBox="1"/>
          <p:nvPr/>
        </p:nvSpPr>
        <p:spPr>
          <a:xfrm>
            <a:off x="7026708" y="3181565"/>
            <a:ext cx="191778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dirty="0" err="1">
                <a:latin typeface="Etelka Light Pro" panose="02000503030000020004" pitchFamily="50" charset="0"/>
              </a:rPr>
              <a:t>Пылевлагозащита</a:t>
            </a:r>
            <a:endParaRPr lang="ru-RU" dirty="0">
              <a:latin typeface="Etelka Light Pro" panose="02000503030000020004" pitchFamily="50" charset="0"/>
            </a:endParaRPr>
          </a:p>
        </p:txBody>
      </p:sp>
      <p:cxnSp>
        <p:nvCxnSpPr>
          <p:cNvPr id="34" name="Прямая соединительная линия 33">
            <a:extLst>
              <a:ext uri="{FF2B5EF4-FFF2-40B4-BE49-F238E27FC236}">
                <a16:creationId xmlns:a16="http://schemas.microsoft.com/office/drawing/2014/main" id="{3E8857AA-B5B6-4707-98E1-5B224CDB0802}"/>
              </a:ext>
            </a:extLst>
          </p:cNvPr>
          <p:cNvCxnSpPr>
            <a:cxnSpLocks/>
          </p:cNvCxnSpPr>
          <p:nvPr/>
        </p:nvCxnSpPr>
        <p:spPr>
          <a:xfrm flipH="1">
            <a:off x="9737535" y="2886009"/>
            <a:ext cx="2" cy="23444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TextBox 34">
            <a:extLst>
              <a:ext uri="{FF2B5EF4-FFF2-40B4-BE49-F238E27FC236}">
                <a16:creationId xmlns:a16="http://schemas.microsoft.com/office/drawing/2014/main" id="{603070A6-A1BD-41EC-BA54-5BE794B63C79}"/>
              </a:ext>
            </a:extLst>
          </p:cNvPr>
          <p:cNvSpPr txBox="1"/>
          <p:nvPr/>
        </p:nvSpPr>
        <p:spPr>
          <a:xfrm>
            <a:off x="8854180" y="3189168"/>
            <a:ext cx="210166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dirty="0">
                <a:latin typeface="Etelka Light Pro" panose="02000503030000020004" pitchFamily="50" charset="0"/>
              </a:rPr>
              <a:t>Количество </a:t>
            </a:r>
            <a:r>
              <a:rPr lang="en-US" sz="1600" dirty="0">
                <a:latin typeface="Etelka Light Pro" panose="02000503030000020004" pitchFamily="50" charset="0"/>
              </a:rPr>
              <a:t>SKU</a:t>
            </a:r>
            <a:endParaRPr lang="ru-RU" dirty="0">
              <a:latin typeface="Etelka Light Pro" panose="02000503030000020004" pitchFamily="50" charset="0"/>
            </a:endParaRPr>
          </a:p>
        </p:txBody>
      </p:sp>
      <p:sp>
        <p:nvSpPr>
          <p:cNvPr id="36" name="Прямоугольник 35">
            <a:extLst>
              <a:ext uri="{FF2B5EF4-FFF2-40B4-BE49-F238E27FC236}">
                <a16:creationId xmlns:a16="http://schemas.microsoft.com/office/drawing/2014/main" id="{0FE48445-26B1-49CC-993E-4D03BB47D1BF}"/>
              </a:ext>
            </a:extLst>
          </p:cNvPr>
          <p:cNvSpPr/>
          <p:nvPr/>
        </p:nvSpPr>
        <p:spPr>
          <a:xfrm>
            <a:off x="9567226" y="3475132"/>
            <a:ext cx="429926" cy="28777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defTabSz="414772"/>
            <a:r>
              <a:rPr lang="en-US" sz="1270" b="1" dirty="0">
                <a:solidFill>
                  <a:prstClr val="black"/>
                </a:solidFill>
                <a:latin typeface="Etelka Medium Pro"/>
              </a:rPr>
              <a:t>23 </a:t>
            </a:r>
            <a:endParaRPr lang="ru-RU" sz="1270" b="1" dirty="0">
              <a:solidFill>
                <a:prstClr val="black"/>
              </a:solidFill>
              <a:latin typeface="Etelka Medium Pro"/>
            </a:endParaRP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15A95083-1124-4AF7-BA48-6588B112946F}"/>
              </a:ext>
            </a:extLst>
          </p:cNvPr>
          <p:cNvSpPr txBox="1"/>
          <p:nvPr/>
        </p:nvSpPr>
        <p:spPr>
          <a:xfrm>
            <a:off x="547443" y="188218"/>
            <a:ext cx="45047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>
                <a:latin typeface="Etelka Medium Pro" panose="02000503080000020004" pitchFamily="50" charset="0"/>
              </a:rPr>
              <a:t>Светильник Gauss </a:t>
            </a:r>
            <a:r>
              <a:rPr lang="ru-RU" dirty="0" err="1">
                <a:latin typeface="Etelka Medium Pro" panose="02000503080000020004" pitchFamily="50" charset="0"/>
              </a:rPr>
              <a:t>Слим</a:t>
            </a:r>
            <a:r>
              <a:rPr lang="ru-RU" dirty="0">
                <a:latin typeface="Etelka Medium Pro" panose="02000503080000020004" pitchFamily="50" charset="0"/>
              </a:rPr>
              <a:t> ультратонкие </a:t>
            </a:r>
          </a:p>
        </p:txBody>
      </p:sp>
      <p:pic>
        <p:nvPicPr>
          <p:cNvPr id="38" name="Picture 3">
            <a:extLst>
              <a:ext uri="{FF2B5EF4-FFF2-40B4-BE49-F238E27FC236}">
                <a16:creationId xmlns:a16="http://schemas.microsoft.com/office/drawing/2014/main" id="{11B09508-5C76-4AE0-AAB8-8D4531F7A57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22495" y="575216"/>
            <a:ext cx="2849363" cy="20707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9" name="Picture 5">
            <a:extLst>
              <a:ext uri="{FF2B5EF4-FFF2-40B4-BE49-F238E27FC236}">
                <a16:creationId xmlns:a16="http://schemas.microsoft.com/office/drawing/2014/main" id="{51CA30FF-3BB3-49DE-AA23-74C635669AF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43381" y="553104"/>
            <a:ext cx="3236635" cy="20927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" name="TextBox 39">
            <a:extLst>
              <a:ext uri="{FF2B5EF4-FFF2-40B4-BE49-F238E27FC236}">
                <a16:creationId xmlns:a16="http://schemas.microsoft.com/office/drawing/2014/main" id="{5456D66E-7665-4402-9927-763E8EC89209}"/>
              </a:ext>
            </a:extLst>
          </p:cNvPr>
          <p:cNvSpPr txBox="1"/>
          <p:nvPr/>
        </p:nvSpPr>
        <p:spPr>
          <a:xfrm>
            <a:off x="879156" y="4239601"/>
            <a:ext cx="10155788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ru-RU" b="0" i="0" dirty="0">
                <a:effectLst/>
                <a:latin typeface="Etelka Light Pro" panose="02000503030000020004" pitchFamily="50" charset="0"/>
              </a:rPr>
              <a:t>Подходит как основной или дополнительный источник света для жилых, офисных, административных и хозяйственных помещений, подъездов.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ru-RU" dirty="0">
                <a:latin typeface="Etelka Light Pro" panose="02000503030000020004" pitchFamily="50" charset="0"/>
              </a:rPr>
              <a:t>Благодаря к</a:t>
            </a:r>
            <a:r>
              <a:rPr lang="ru-RU" b="0" i="0" dirty="0">
                <a:effectLst/>
                <a:latin typeface="Etelka Light Pro" panose="02000503030000020004" pitchFamily="50" charset="0"/>
              </a:rPr>
              <a:t>омпактному дизайну светильник идеально подходит для натяжных потолков, потолков из гипсокартона, натяжных и систем типа Армстронг, а также подвесных потолков.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ru-RU" dirty="0">
                <a:latin typeface="Etelka Light Pro" panose="02000503030000020004" pitchFamily="50" charset="0"/>
              </a:rPr>
              <a:t>Матовый рассеиватель предотвращает слепящий эффект, обеспечивает равномерную засветку.  </a:t>
            </a:r>
            <a:endParaRPr lang="ru-RU" b="0" i="0" dirty="0">
              <a:effectLst/>
              <a:latin typeface="Etelka Light Pro" panose="02000503030000020004" pitchFamily="50" charset="0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ru-RU" b="0" i="0" dirty="0">
                <a:effectLst/>
                <a:latin typeface="Etelka Light Pro" panose="02000503030000020004" pitchFamily="50" charset="0"/>
              </a:rPr>
              <a:t>Ультратонкий светильник впишется в любой интерьер. </a:t>
            </a:r>
          </a:p>
        </p:txBody>
      </p:sp>
    </p:spTree>
    <p:extLst>
      <p:ext uri="{BB962C8B-B14F-4D97-AF65-F5344CB8AC3E}">
        <p14:creationId xmlns:p14="http://schemas.microsoft.com/office/powerpoint/2010/main" val="1377114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рямоугольник 12">
            <a:extLst>
              <a:ext uri="{FF2B5EF4-FFF2-40B4-BE49-F238E27FC236}">
                <a16:creationId xmlns:a16="http://schemas.microsoft.com/office/drawing/2014/main" id="{94662B3D-F1AB-4CE0-8CE7-BF29D8CDD358}"/>
              </a:ext>
            </a:extLst>
          </p:cNvPr>
          <p:cNvSpPr/>
          <p:nvPr/>
        </p:nvSpPr>
        <p:spPr>
          <a:xfrm>
            <a:off x="342515" y="0"/>
            <a:ext cx="102328" cy="63578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14" name="Группа 13"/>
          <p:cNvGrpSpPr/>
          <p:nvPr/>
        </p:nvGrpSpPr>
        <p:grpSpPr>
          <a:xfrm>
            <a:off x="10733902" y="6299203"/>
            <a:ext cx="1129865" cy="558797"/>
            <a:chOff x="10733902" y="6299203"/>
            <a:chExt cx="1129865" cy="558797"/>
          </a:xfrm>
        </p:grpSpPr>
        <p:sp>
          <p:nvSpPr>
            <p:cNvPr id="15" name="Прямоугольник 14">
              <a:extLst>
                <a:ext uri="{FF2B5EF4-FFF2-40B4-BE49-F238E27FC236}">
                  <a16:creationId xmlns:a16="http://schemas.microsoft.com/office/drawing/2014/main" id="{94662B3D-F1AB-4CE0-8CE7-BF29D8CDD358}"/>
                </a:ext>
              </a:extLst>
            </p:cNvPr>
            <p:cNvSpPr/>
            <p:nvPr/>
          </p:nvSpPr>
          <p:spPr>
            <a:xfrm>
              <a:off x="11769454" y="6299203"/>
              <a:ext cx="94313" cy="558797"/>
            </a:xfrm>
            <a:prstGeom prst="rect">
              <a:avLst/>
            </a:prstGeom>
            <a:solidFill>
              <a:srgbClr val="F4971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pic>
          <p:nvPicPr>
            <p:cNvPr id="16" name="Рисунок 15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733902" y="6299203"/>
              <a:ext cx="847346" cy="323089"/>
            </a:xfrm>
            <a:prstGeom prst="rect">
              <a:avLst/>
            </a:prstGeom>
          </p:spPr>
        </p:pic>
      </p:grpSp>
      <p:sp>
        <p:nvSpPr>
          <p:cNvPr id="37" name="TextBox 36">
            <a:extLst>
              <a:ext uri="{FF2B5EF4-FFF2-40B4-BE49-F238E27FC236}">
                <a16:creationId xmlns:a16="http://schemas.microsoft.com/office/drawing/2014/main" id="{15A95083-1124-4AF7-BA48-6588B112946F}"/>
              </a:ext>
            </a:extLst>
          </p:cNvPr>
          <p:cNvSpPr txBox="1"/>
          <p:nvPr/>
        </p:nvSpPr>
        <p:spPr>
          <a:xfrm>
            <a:off x="547443" y="188218"/>
            <a:ext cx="45047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>
                <a:latin typeface="Etelka Medium Pro" panose="02000503080000020004" pitchFamily="50" charset="0"/>
              </a:rPr>
              <a:t>Светильник Gauss </a:t>
            </a:r>
            <a:r>
              <a:rPr lang="ru-RU" dirty="0" err="1">
                <a:latin typeface="Etelka Medium Pro" panose="02000503080000020004" pitchFamily="50" charset="0"/>
              </a:rPr>
              <a:t>Слим</a:t>
            </a:r>
            <a:r>
              <a:rPr lang="ru-RU" dirty="0">
                <a:latin typeface="Etelka Medium Pro" panose="02000503080000020004" pitchFamily="50" charset="0"/>
              </a:rPr>
              <a:t> ультратонкие </a:t>
            </a:r>
          </a:p>
        </p:txBody>
      </p:sp>
      <p:graphicFrame>
        <p:nvGraphicFramePr>
          <p:cNvPr id="2" name="Таблица 1">
            <a:extLst>
              <a:ext uri="{FF2B5EF4-FFF2-40B4-BE49-F238E27FC236}">
                <a16:creationId xmlns:a16="http://schemas.microsoft.com/office/drawing/2014/main" id="{21A2787F-8C48-4970-8E59-BE8834BBBCA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30264902"/>
              </p:ext>
            </p:extLst>
          </p:nvPr>
        </p:nvGraphicFramePr>
        <p:xfrm>
          <a:off x="665825" y="949911"/>
          <a:ext cx="9978501" cy="5566305"/>
        </p:xfrm>
        <a:graphic>
          <a:graphicData uri="http://schemas.openxmlformats.org/drawingml/2006/table">
            <a:tbl>
              <a:tblPr>
                <a:tableStyleId>{1FECB4D8-DB02-4DC6-A0A2-4F2EBAE1DC90}</a:tableStyleId>
              </a:tblPr>
              <a:tblGrid>
                <a:gridCol w="1110247">
                  <a:extLst>
                    <a:ext uri="{9D8B030D-6E8A-4147-A177-3AD203B41FA5}">
                      <a16:colId xmlns:a16="http://schemas.microsoft.com/office/drawing/2014/main" val="3121958743"/>
                    </a:ext>
                  </a:extLst>
                </a:gridCol>
                <a:gridCol w="8868254">
                  <a:extLst>
                    <a:ext uri="{9D8B030D-6E8A-4147-A177-3AD203B41FA5}">
                      <a16:colId xmlns:a16="http://schemas.microsoft.com/office/drawing/2014/main" val="642221894"/>
                    </a:ext>
                  </a:extLst>
                </a:gridCol>
              </a:tblGrid>
              <a:tr h="276120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dirty="0">
                          <a:effectLst/>
                          <a:latin typeface="Etelka Light Pro" panose="02000503030000020004" pitchFamily="50" charset="0"/>
                        </a:rPr>
                        <a:t>940111106</a:t>
                      </a:r>
                    </a:p>
                  </a:txBody>
                  <a:tcPr marL="4722" marR="22663" marT="11332" marB="11332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dirty="0">
                          <a:effectLst/>
                          <a:latin typeface="Etelka Light Pro" panose="02000503030000020004" pitchFamily="50" charset="0"/>
                        </a:rPr>
                        <a:t>Встраиваемый светильник Gauss ультратонкий квадратный IP20 6W,120х120х22, Ø105х105, 3000K 360лм 1/20, </a:t>
                      </a:r>
                    </a:p>
                  </a:txBody>
                  <a:tcPr marL="217189" marR="22663" marT="11332" marB="11332"/>
                </a:tc>
                <a:extLst>
                  <a:ext uri="{0D108BD9-81ED-4DB2-BD59-A6C34878D82A}">
                    <a16:rowId xmlns:a16="http://schemas.microsoft.com/office/drawing/2014/main" val="3530167990"/>
                  </a:ext>
                </a:extLst>
              </a:tr>
              <a:tr h="276120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dirty="0">
                          <a:effectLst/>
                          <a:latin typeface="Etelka Light Pro" panose="02000503030000020004" pitchFamily="50" charset="0"/>
                        </a:rPr>
                        <a:t>940111109</a:t>
                      </a:r>
                    </a:p>
                  </a:txBody>
                  <a:tcPr marL="4722" marR="22663" marT="11332" marB="11332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dirty="0">
                          <a:effectLst/>
                          <a:latin typeface="Etelka Light Pro" panose="02000503030000020004" pitchFamily="50" charset="0"/>
                        </a:rPr>
                        <a:t>Встраиваемый светильник Gauss ультратонкий квадратный IP20 9W,145х145х22, Ø130х130, 3000K 610лм 1/20, </a:t>
                      </a:r>
                    </a:p>
                  </a:txBody>
                  <a:tcPr marL="217189" marR="22663" marT="11332" marB="11332"/>
                </a:tc>
                <a:extLst>
                  <a:ext uri="{0D108BD9-81ED-4DB2-BD59-A6C34878D82A}">
                    <a16:rowId xmlns:a16="http://schemas.microsoft.com/office/drawing/2014/main" val="3215371594"/>
                  </a:ext>
                </a:extLst>
              </a:tr>
              <a:tr h="276120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dirty="0">
                          <a:effectLst/>
                          <a:latin typeface="Etelka Light Pro" panose="02000503030000020004" pitchFamily="50" charset="0"/>
                        </a:rPr>
                        <a:t>940111112</a:t>
                      </a:r>
                    </a:p>
                  </a:txBody>
                  <a:tcPr marL="4722" marR="22663" marT="11332" marB="11332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>
                          <a:effectLst/>
                          <a:latin typeface="Etelka Light Pro" panose="02000503030000020004" pitchFamily="50" charset="0"/>
                        </a:rPr>
                        <a:t>Встраиваемый светильник Gauss ультратонкий квадратный IP20 12W,170х170х22, Ø155х155,3000K 800лм 1/20, </a:t>
                      </a:r>
                    </a:p>
                  </a:txBody>
                  <a:tcPr marL="217189" marR="22663" marT="11332" marB="11332"/>
                </a:tc>
                <a:extLst>
                  <a:ext uri="{0D108BD9-81ED-4DB2-BD59-A6C34878D82A}">
                    <a16:rowId xmlns:a16="http://schemas.microsoft.com/office/drawing/2014/main" val="3904846610"/>
                  </a:ext>
                </a:extLst>
              </a:tr>
              <a:tr h="276120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>
                          <a:effectLst/>
                          <a:latin typeface="Etelka Light Pro" panose="02000503030000020004" pitchFamily="50" charset="0"/>
                        </a:rPr>
                        <a:t>940111115</a:t>
                      </a:r>
                    </a:p>
                  </a:txBody>
                  <a:tcPr marL="4722" marR="22663" marT="11332" marB="11332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dirty="0">
                          <a:effectLst/>
                          <a:latin typeface="Etelka Light Pro" panose="02000503030000020004" pitchFamily="50" charset="0"/>
                        </a:rPr>
                        <a:t>Встраиваемый светильник Gauss ультратонкий квадратный IP20 15W,170х170х22, Ø155х155,3000K 990лм 1/20, </a:t>
                      </a:r>
                    </a:p>
                  </a:txBody>
                  <a:tcPr marL="217189" marR="22663" marT="11332" marB="11332"/>
                </a:tc>
                <a:extLst>
                  <a:ext uri="{0D108BD9-81ED-4DB2-BD59-A6C34878D82A}">
                    <a16:rowId xmlns:a16="http://schemas.microsoft.com/office/drawing/2014/main" val="3867816949"/>
                  </a:ext>
                </a:extLst>
              </a:tr>
              <a:tr h="276120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>
                          <a:effectLst/>
                          <a:latin typeface="Etelka Light Pro" panose="02000503030000020004" pitchFamily="50" charset="0"/>
                        </a:rPr>
                        <a:t>940111206</a:t>
                      </a:r>
                    </a:p>
                  </a:txBody>
                  <a:tcPr marL="4722" marR="22663" marT="11332" marB="11332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dirty="0">
                          <a:effectLst/>
                          <a:latin typeface="Etelka Light Pro" panose="02000503030000020004" pitchFamily="50" charset="0"/>
                        </a:rPr>
                        <a:t>Встраиваемый светильник Gauss ультратонкий квадратный IP20 6W,120х120х22, Ø105х105, 4000K 400лм 1/20, </a:t>
                      </a:r>
                    </a:p>
                  </a:txBody>
                  <a:tcPr marL="217189" marR="22663" marT="11332" marB="11332"/>
                </a:tc>
                <a:extLst>
                  <a:ext uri="{0D108BD9-81ED-4DB2-BD59-A6C34878D82A}">
                    <a16:rowId xmlns:a16="http://schemas.microsoft.com/office/drawing/2014/main" val="1273541930"/>
                  </a:ext>
                </a:extLst>
              </a:tr>
              <a:tr h="276120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>
                          <a:effectLst/>
                          <a:latin typeface="Etelka Light Pro" panose="02000503030000020004" pitchFamily="50" charset="0"/>
                        </a:rPr>
                        <a:t>940111209</a:t>
                      </a:r>
                    </a:p>
                  </a:txBody>
                  <a:tcPr marL="4722" marR="22663" marT="11332" marB="11332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dirty="0">
                          <a:effectLst/>
                          <a:latin typeface="Etelka Light Pro" panose="02000503030000020004" pitchFamily="50" charset="0"/>
                        </a:rPr>
                        <a:t>Встраиваемый светильник Gauss ультратонкий квадратный IP20 9W,145х145х22, Ø130х130, 4000K 660лм 1/20, </a:t>
                      </a:r>
                    </a:p>
                  </a:txBody>
                  <a:tcPr marL="217189" marR="22663" marT="11332" marB="11332"/>
                </a:tc>
                <a:extLst>
                  <a:ext uri="{0D108BD9-81ED-4DB2-BD59-A6C34878D82A}">
                    <a16:rowId xmlns:a16="http://schemas.microsoft.com/office/drawing/2014/main" val="1472631879"/>
                  </a:ext>
                </a:extLst>
              </a:tr>
              <a:tr h="276120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>
                          <a:effectLst/>
                          <a:latin typeface="Etelka Light Pro" panose="02000503030000020004" pitchFamily="50" charset="0"/>
                        </a:rPr>
                        <a:t>940111212</a:t>
                      </a:r>
                    </a:p>
                  </a:txBody>
                  <a:tcPr marL="4722" marR="22663" marT="11332" marB="11332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dirty="0">
                          <a:effectLst/>
                          <a:latin typeface="Etelka Light Pro" panose="02000503030000020004" pitchFamily="50" charset="0"/>
                        </a:rPr>
                        <a:t>Встраиваемый светильник Gauss ультратонкий квадратный IP20 12W,170х170х22, Ø155х155,4000K 880лм 1/20, </a:t>
                      </a:r>
                    </a:p>
                  </a:txBody>
                  <a:tcPr marL="217189" marR="22663" marT="11332" marB="11332"/>
                </a:tc>
                <a:extLst>
                  <a:ext uri="{0D108BD9-81ED-4DB2-BD59-A6C34878D82A}">
                    <a16:rowId xmlns:a16="http://schemas.microsoft.com/office/drawing/2014/main" val="2863910032"/>
                  </a:ext>
                </a:extLst>
              </a:tr>
              <a:tr h="276120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>
                          <a:effectLst/>
                          <a:latin typeface="Etelka Light Pro" panose="02000503030000020004" pitchFamily="50" charset="0"/>
                        </a:rPr>
                        <a:t>940111215</a:t>
                      </a:r>
                    </a:p>
                  </a:txBody>
                  <a:tcPr marL="4722" marR="22663" marT="11332" marB="11332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dirty="0">
                          <a:effectLst/>
                          <a:latin typeface="Etelka Light Pro" panose="02000503030000020004" pitchFamily="50" charset="0"/>
                        </a:rPr>
                        <a:t>Встраиваемый светильник Gauss ультратонкий квадратный IP20 15W,170х170х22,Ø155х155,4000K 1100лм 1/20, </a:t>
                      </a:r>
                    </a:p>
                  </a:txBody>
                  <a:tcPr marL="217189" marR="22663" marT="11332" marB="11332"/>
                </a:tc>
                <a:extLst>
                  <a:ext uri="{0D108BD9-81ED-4DB2-BD59-A6C34878D82A}">
                    <a16:rowId xmlns:a16="http://schemas.microsoft.com/office/drawing/2014/main" val="3432117762"/>
                  </a:ext>
                </a:extLst>
              </a:tr>
              <a:tr h="223823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>
                          <a:effectLst/>
                          <a:latin typeface="Etelka Light Pro" panose="02000503030000020004" pitchFamily="50" charset="0"/>
                        </a:rPr>
                        <a:t>939111106</a:t>
                      </a:r>
                    </a:p>
                  </a:txBody>
                  <a:tcPr marL="4722" marR="22663" marT="11332" marB="11332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dirty="0">
                          <a:effectLst/>
                          <a:latin typeface="Etelka Light Pro" panose="02000503030000020004" pitchFamily="50" charset="0"/>
                        </a:rPr>
                        <a:t>Встраиваемый светильник Gauss ультратонкий круглый IP20 6W,120х22, Ø105, 3000K 360лм 1/20, </a:t>
                      </a:r>
                    </a:p>
                  </a:txBody>
                  <a:tcPr marL="217189" marR="22663" marT="11332" marB="11332"/>
                </a:tc>
                <a:extLst>
                  <a:ext uri="{0D108BD9-81ED-4DB2-BD59-A6C34878D82A}">
                    <a16:rowId xmlns:a16="http://schemas.microsoft.com/office/drawing/2014/main" val="1371344374"/>
                  </a:ext>
                </a:extLst>
              </a:tr>
              <a:tr h="223823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>
                          <a:effectLst/>
                          <a:latin typeface="Etelka Light Pro" panose="02000503030000020004" pitchFamily="50" charset="0"/>
                        </a:rPr>
                        <a:t>939111109</a:t>
                      </a:r>
                    </a:p>
                  </a:txBody>
                  <a:tcPr marL="4722" marR="22663" marT="11332" marB="11332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>
                          <a:effectLst/>
                          <a:latin typeface="Etelka Light Pro" panose="02000503030000020004" pitchFamily="50" charset="0"/>
                        </a:rPr>
                        <a:t>Встраиваемый светильник Gauss ультратонкий круглый IP20 9W, 145х22, Ø130, 3000K 610лм 1/20, </a:t>
                      </a:r>
                    </a:p>
                  </a:txBody>
                  <a:tcPr marL="217189" marR="22663" marT="11332" marB="11332"/>
                </a:tc>
                <a:extLst>
                  <a:ext uri="{0D108BD9-81ED-4DB2-BD59-A6C34878D82A}">
                    <a16:rowId xmlns:a16="http://schemas.microsoft.com/office/drawing/2014/main" val="1707874789"/>
                  </a:ext>
                </a:extLst>
              </a:tr>
              <a:tr h="223823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>
                          <a:effectLst/>
                          <a:latin typeface="Etelka Light Pro" panose="02000503030000020004" pitchFamily="50" charset="0"/>
                        </a:rPr>
                        <a:t>939111112</a:t>
                      </a:r>
                    </a:p>
                  </a:txBody>
                  <a:tcPr marL="4722" marR="22663" marT="11332" marB="11332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>
                          <a:effectLst/>
                          <a:latin typeface="Etelka Light Pro" panose="02000503030000020004" pitchFamily="50" charset="0"/>
                        </a:rPr>
                        <a:t>Встраиваемый светильник Gauss ультратонкий круглый IP20 12W,170х22, Ø155, 3000K 800лм 1/20, </a:t>
                      </a:r>
                    </a:p>
                  </a:txBody>
                  <a:tcPr marL="217189" marR="22663" marT="11332" marB="11332"/>
                </a:tc>
                <a:extLst>
                  <a:ext uri="{0D108BD9-81ED-4DB2-BD59-A6C34878D82A}">
                    <a16:rowId xmlns:a16="http://schemas.microsoft.com/office/drawing/2014/main" val="3430198245"/>
                  </a:ext>
                </a:extLst>
              </a:tr>
              <a:tr h="223823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>
                          <a:effectLst/>
                          <a:latin typeface="Etelka Light Pro" panose="02000503030000020004" pitchFamily="50" charset="0"/>
                        </a:rPr>
                        <a:t>939111115</a:t>
                      </a:r>
                    </a:p>
                  </a:txBody>
                  <a:tcPr marL="4722" marR="22663" marT="11332" marB="11332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dirty="0">
                          <a:effectLst/>
                          <a:latin typeface="Etelka Light Pro" panose="02000503030000020004" pitchFamily="50" charset="0"/>
                        </a:rPr>
                        <a:t>Встраиваемый светильник Gauss ультратонкий круглый IP20 15W ,170х22, Ø155, 3000K 990лм 1/20, </a:t>
                      </a:r>
                    </a:p>
                  </a:txBody>
                  <a:tcPr marL="217189" marR="22663" marT="11332" marB="11332"/>
                </a:tc>
                <a:extLst>
                  <a:ext uri="{0D108BD9-81ED-4DB2-BD59-A6C34878D82A}">
                    <a16:rowId xmlns:a16="http://schemas.microsoft.com/office/drawing/2014/main" val="3320032410"/>
                  </a:ext>
                </a:extLst>
              </a:tr>
              <a:tr h="223823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dirty="0">
                          <a:effectLst/>
                          <a:latin typeface="Etelka Light Pro" panose="02000503030000020004" pitchFamily="50" charset="0"/>
                        </a:rPr>
                        <a:t>939111118</a:t>
                      </a:r>
                    </a:p>
                  </a:txBody>
                  <a:tcPr marL="4722" marR="22663" marT="11332" marB="11332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dirty="0">
                          <a:effectLst/>
                          <a:latin typeface="Etelka Light Pro" panose="02000503030000020004" pitchFamily="50" charset="0"/>
                        </a:rPr>
                        <a:t>Встраиваемый светильник Gauss ультратонкий круглый IP20 18W,225х22, Ø210, 3000K 1200лм 1/20, </a:t>
                      </a:r>
                    </a:p>
                  </a:txBody>
                  <a:tcPr marL="217189" marR="22663" marT="11332" marB="11332"/>
                </a:tc>
                <a:extLst>
                  <a:ext uri="{0D108BD9-81ED-4DB2-BD59-A6C34878D82A}">
                    <a16:rowId xmlns:a16="http://schemas.microsoft.com/office/drawing/2014/main" val="3493439938"/>
                  </a:ext>
                </a:extLst>
              </a:tr>
              <a:tr h="223823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>
                          <a:effectLst/>
                          <a:latin typeface="Etelka Light Pro" panose="02000503030000020004" pitchFamily="50" charset="0"/>
                        </a:rPr>
                        <a:t>939111206</a:t>
                      </a:r>
                    </a:p>
                  </a:txBody>
                  <a:tcPr marL="4722" marR="22663" marT="11332" marB="11332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dirty="0">
                          <a:effectLst/>
                          <a:latin typeface="Etelka Light Pro" panose="02000503030000020004" pitchFamily="50" charset="0"/>
                        </a:rPr>
                        <a:t>Встраиваемый светильник Gauss ультратонкий круглый IP20 6W,120х22, Ø105, 4000K 400лм 1/20, </a:t>
                      </a:r>
                    </a:p>
                  </a:txBody>
                  <a:tcPr marL="217189" marR="22663" marT="11332" marB="11332"/>
                </a:tc>
                <a:extLst>
                  <a:ext uri="{0D108BD9-81ED-4DB2-BD59-A6C34878D82A}">
                    <a16:rowId xmlns:a16="http://schemas.microsoft.com/office/drawing/2014/main" val="3462452761"/>
                  </a:ext>
                </a:extLst>
              </a:tr>
              <a:tr h="223823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>
                          <a:effectLst/>
                          <a:latin typeface="Etelka Light Pro" panose="02000503030000020004" pitchFamily="50" charset="0"/>
                        </a:rPr>
                        <a:t>939111209</a:t>
                      </a:r>
                    </a:p>
                  </a:txBody>
                  <a:tcPr marL="4722" marR="22663" marT="11332" marB="11332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dirty="0">
                          <a:effectLst/>
                          <a:latin typeface="Etelka Light Pro" panose="02000503030000020004" pitchFamily="50" charset="0"/>
                        </a:rPr>
                        <a:t>Встраиваемый светильник Gauss ультратонкий круглый IP20 9W, 145х22, Ø130, 4000K 660лм 1/20, </a:t>
                      </a:r>
                    </a:p>
                  </a:txBody>
                  <a:tcPr marL="217189" marR="22663" marT="11332" marB="11332"/>
                </a:tc>
                <a:extLst>
                  <a:ext uri="{0D108BD9-81ED-4DB2-BD59-A6C34878D82A}">
                    <a16:rowId xmlns:a16="http://schemas.microsoft.com/office/drawing/2014/main" val="451556250"/>
                  </a:ext>
                </a:extLst>
              </a:tr>
              <a:tr h="223823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>
                          <a:effectLst/>
                          <a:latin typeface="Etelka Light Pro" panose="02000503030000020004" pitchFamily="50" charset="0"/>
                        </a:rPr>
                        <a:t>939111212</a:t>
                      </a:r>
                    </a:p>
                  </a:txBody>
                  <a:tcPr marL="4722" marR="22663" marT="11332" marB="11332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dirty="0">
                          <a:effectLst/>
                          <a:latin typeface="Etelka Light Pro" panose="02000503030000020004" pitchFamily="50" charset="0"/>
                        </a:rPr>
                        <a:t>Встраиваемый светильник Gauss ультратонкий круглый IP20 12W,170х22, Ø155, 4000K 880лм 1/20, </a:t>
                      </a:r>
                    </a:p>
                  </a:txBody>
                  <a:tcPr marL="217189" marR="22663" marT="11332" marB="11332"/>
                </a:tc>
                <a:extLst>
                  <a:ext uri="{0D108BD9-81ED-4DB2-BD59-A6C34878D82A}">
                    <a16:rowId xmlns:a16="http://schemas.microsoft.com/office/drawing/2014/main" val="267906560"/>
                  </a:ext>
                </a:extLst>
              </a:tr>
              <a:tr h="223823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>
                          <a:effectLst/>
                          <a:latin typeface="Etelka Light Pro" panose="02000503030000020004" pitchFamily="50" charset="0"/>
                        </a:rPr>
                        <a:t>939111215</a:t>
                      </a:r>
                    </a:p>
                  </a:txBody>
                  <a:tcPr marL="4722" marR="22663" marT="11332" marB="11332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>
                          <a:effectLst/>
                          <a:latin typeface="Etelka Light Pro" panose="02000503030000020004" pitchFamily="50" charset="0"/>
                        </a:rPr>
                        <a:t>Встраиваемый светильник Gauss ультратонкий круглый IP20 15W,170х22, Ø155, 4000K 1100лм 1/20, </a:t>
                      </a:r>
                    </a:p>
                  </a:txBody>
                  <a:tcPr marL="217189" marR="22663" marT="11332" marB="11332"/>
                </a:tc>
                <a:extLst>
                  <a:ext uri="{0D108BD9-81ED-4DB2-BD59-A6C34878D82A}">
                    <a16:rowId xmlns:a16="http://schemas.microsoft.com/office/drawing/2014/main" val="2958865562"/>
                  </a:ext>
                </a:extLst>
              </a:tr>
              <a:tr h="223823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dirty="0">
                          <a:effectLst/>
                          <a:latin typeface="Etelka Light Pro" panose="02000503030000020004" pitchFamily="50" charset="0"/>
                        </a:rPr>
                        <a:t>939111218</a:t>
                      </a:r>
                    </a:p>
                  </a:txBody>
                  <a:tcPr marL="4722" marR="22663" marT="11332" marB="11332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dirty="0">
                          <a:effectLst/>
                          <a:latin typeface="Etelka Light Pro" panose="02000503030000020004" pitchFamily="50" charset="0"/>
                        </a:rPr>
                        <a:t>Встраиваемый светильник Gauss ультратонкий круглый IP20 18W,225х22, Ø210, 4000K 1350лм 1/20, </a:t>
                      </a:r>
                    </a:p>
                  </a:txBody>
                  <a:tcPr marL="217189" marR="22663" marT="11332" marB="11332"/>
                </a:tc>
                <a:extLst>
                  <a:ext uri="{0D108BD9-81ED-4DB2-BD59-A6C34878D82A}">
                    <a16:rowId xmlns:a16="http://schemas.microsoft.com/office/drawing/2014/main" val="2594625218"/>
                  </a:ext>
                </a:extLst>
              </a:tr>
              <a:tr h="223823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>
                          <a:effectLst/>
                          <a:latin typeface="Etelka Light Pro" panose="02000503030000020004" pitchFamily="50" charset="0"/>
                        </a:rPr>
                        <a:t>939111306</a:t>
                      </a:r>
                    </a:p>
                  </a:txBody>
                  <a:tcPr marL="4722" marR="22663" marT="11332" marB="11332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>
                          <a:effectLst/>
                          <a:latin typeface="Etelka Light Pro" panose="02000503030000020004" pitchFamily="50" charset="0"/>
                        </a:rPr>
                        <a:t>Встраиваемый светильник Gauss ультратонкий круглый IP20 6W,120х22, Ø105, 6500K 460лм 1/20, </a:t>
                      </a:r>
                    </a:p>
                  </a:txBody>
                  <a:tcPr marL="217189" marR="22663" marT="11332" marB="11332"/>
                </a:tc>
                <a:extLst>
                  <a:ext uri="{0D108BD9-81ED-4DB2-BD59-A6C34878D82A}">
                    <a16:rowId xmlns:a16="http://schemas.microsoft.com/office/drawing/2014/main" val="2163436356"/>
                  </a:ext>
                </a:extLst>
              </a:tr>
              <a:tr h="223823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>
                          <a:effectLst/>
                          <a:latin typeface="Etelka Light Pro" panose="02000503030000020004" pitchFamily="50" charset="0"/>
                        </a:rPr>
                        <a:t>939111309</a:t>
                      </a:r>
                    </a:p>
                  </a:txBody>
                  <a:tcPr marL="4722" marR="22663" marT="11332" marB="11332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>
                          <a:effectLst/>
                          <a:latin typeface="Etelka Light Pro" panose="02000503030000020004" pitchFamily="50" charset="0"/>
                        </a:rPr>
                        <a:t>Встраиваемый светильник Gauss ультратонкий круглый IP20 9W, 145х22, Ø130, 6500K 750лм 1/20, </a:t>
                      </a:r>
                    </a:p>
                  </a:txBody>
                  <a:tcPr marL="217189" marR="22663" marT="11332" marB="11332"/>
                </a:tc>
                <a:extLst>
                  <a:ext uri="{0D108BD9-81ED-4DB2-BD59-A6C34878D82A}">
                    <a16:rowId xmlns:a16="http://schemas.microsoft.com/office/drawing/2014/main" val="1521441170"/>
                  </a:ext>
                </a:extLst>
              </a:tr>
              <a:tr h="223823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>
                          <a:effectLst/>
                          <a:latin typeface="Etelka Light Pro" panose="02000503030000020004" pitchFamily="50" charset="0"/>
                        </a:rPr>
                        <a:t>939111312</a:t>
                      </a:r>
                    </a:p>
                  </a:txBody>
                  <a:tcPr marL="4722" marR="22663" marT="11332" marB="11332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>
                          <a:effectLst/>
                          <a:latin typeface="Etelka Light Pro" panose="02000503030000020004" pitchFamily="50" charset="0"/>
                        </a:rPr>
                        <a:t>Встраиваемый светильник Gauss ультратонкий круглый IP20 12W,170х22, Ø155, 6500K 990лм 1/20, </a:t>
                      </a:r>
                    </a:p>
                  </a:txBody>
                  <a:tcPr marL="217189" marR="22663" marT="11332" marB="11332"/>
                </a:tc>
                <a:extLst>
                  <a:ext uri="{0D108BD9-81ED-4DB2-BD59-A6C34878D82A}">
                    <a16:rowId xmlns:a16="http://schemas.microsoft.com/office/drawing/2014/main" val="3345027508"/>
                  </a:ext>
                </a:extLst>
              </a:tr>
              <a:tr h="223823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>
                          <a:effectLst/>
                          <a:latin typeface="Etelka Light Pro" panose="02000503030000020004" pitchFamily="50" charset="0"/>
                        </a:rPr>
                        <a:t>939111315</a:t>
                      </a:r>
                    </a:p>
                  </a:txBody>
                  <a:tcPr marL="4722" marR="22663" marT="11332" marB="11332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dirty="0">
                          <a:effectLst/>
                          <a:latin typeface="Etelka Light Pro" panose="02000503030000020004" pitchFamily="50" charset="0"/>
                        </a:rPr>
                        <a:t>Встраиваемый светильник Gauss ультратонкий круглый IP20 15W,170х22, Ø155, 6500K 1250лм 1/20, </a:t>
                      </a:r>
                    </a:p>
                  </a:txBody>
                  <a:tcPr marL="217189" marR="22663" marT="11332" marB="11332"/>
                </a:tc>
                <a:extLst>
                  <a:ext uri="{0D108BD9-81ED-4DB2-BD59-A6C34878D82A}">
                    <a16:rowId xmlns:a16="http://schemas.microsoft.com/office/drawing/2014/main" val="3581579885"/>
                  </a:ext>
                </a:extLst>
              </a:tr>
              <a:tr h="223823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dirty="0">
                          <a:effectLst/>
                          <a:latin typeface="Etelka Light Pro" panose="02000503030000020004" pitchFamily="50" charset="0"/>
                        </a:rPr>
                        <a:t>939111318</a:t>
                      </a:r>
                    </a:p>
                  </a:txBody>
                  <a:tcPr marL="4722" marR="22663" marT="11332" marB="11332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dirty="0">
                          <a:effectLst/>
                          <a:latin typeface="Etelka Light Pro" panose="02000503030000020004" pitchFamily="50" charset="0"/>
                        </a:rPr>
                        <a:t>Встраиваемый светильник Gauss ультратонкий круглый IP20 18W,225х22, Ø210, 6500K 1560лм 1/20, </a:t>
                      </a:r>
                    </a:p>
                  </a:txBody>
                  <a:tcPr marL="217189" marR="22663" marT="11332" marB="11332"/>
                </a:tc>
                <a:extLst>
                  <a:ext uri="{0D108BD9-81ED-4DB2-BD59-A6C34878D82A}">
                    <a16:rowId xmlns:a16="http://schemas.microsoft.com/office/drawing/2014/main" val="1683679383"/>
                  </a:ext>
                </a:extLst>
              </a:tr>
            </a:tbl>
          </a:graphicData>
        </a:graphic>
      </p:graphicFrame>
      <p:graphicFrame>
        <p:nvGraphicFramePr>
          <p:cNvPr id="3" name="Таблица 2">
            <a:extLst>
              <a:ext uri="{FF2B5EF4-FFF2-40B4-BE49-F238E27FC236}">
                <a16:creationId xmlns:a16="http://schemas.microsoft.com/office/drawing/2014/main" id="{CC4EB0E9-3337-4320-9B93-7E9DEB5B857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36801434"/>
              </p:ext>
            </p:extLst>
          </p:nvPr>
        </p:nvGraphicFramePr>
        <p:xfrm>
          <a:off x="665825" y="719092"/>
          <a:ext cx="9978501" cy="230820"/>
        </p:xfrm>
        <a:graphic>
          <a:graphicData uri="http://schemas.openxmlformats.org/drawingml/2006/table">
            <a:tbl>
              <a:tblPr>
                <a:tableStyleId>{1FECB4D8-DB02-4DC6-A0A2-4F2EBAE1DC90}</a:tableStyleId>
              </a:tblPr>
              <a:tblGrid>
                <a:gridCol w="1269507">
                  <a:extLst>
                    <a:ext uri="{9D8B030D-6E8A-4147-A177-3AD203B41FA5}">
                      <a16:colId xmlns:a16="http://schemas.microsoft.com/office/drawing/2014/main" val="1342939236"/>
                    </a:ext>
                  </a:extLst>
                </a:gridCol>
                <a:gridCol w="8708994">
                  <a:extLst>
                    <a:ext uri="{9D8B030D-6E8A-4147-A177-3AD203B41FA5}">
                      <a16:colId xmlns:a16="http://schemas.microsoft.com/office/drawing/2014/main" val="3377351798"/>
                    </a:ext>
                  </a:extLst>
                </a:gridCol>
              </a:tblGrid>
              <a:tr h="230820"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u="none" strike="noStrike" dirty="0">
                          <a:effectLst/>
                          <a:latin typeface="Etelka Light Pro" panose="02000503030000020004" pitchFamily="50" charset="0"/>
                        </a:rPr>
                        <a:t>Артикул </a:t>
                      </a:r>
                      <a:endParaRPr lang="ru-RU" sz="1400" b="1" i="0" u="none" strike="noStrike" dirty="0">
                        <a:solidFill>
                          <a:srgbClr val="594304"/>
                        </a:solidFill>
                        <a:effectLst/>
                        <a:latin typeface="Etelka Light Pro" panose="02000503030000020004" pitchFamily="50" charset="0"/>
                      </a:endParaRPr>
                    </a:p>
                  </a:txBody>
                  <a:tcPr marL="9525" marR="9525" marT="9525" marB="0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8ED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u="none" strike="noStrike" dirty="0">
                          <a:effectLst/>
                          <a:latin typeface="Etelka Light Pro" panose="02000503030000020004" pitchFamily="50" charset="0"/>
                        </a:rPr>
                        <a:t>Наименование</a:t>
                      </a:r>
                      <a:endParaRPr lang="ru-RU" sz="1400" b="1" i="0" u="none" strike="noStrike" dirty="0">
                        <a:solidFill>
                          <a:srgbClr val="594304"/>
                        </a:solidFill>
                        <a:effectLst/>
                        <a:latin typeface="Etelka Light Pro" panose="02000503030000020004" pitchFamily="50" charset="0"/>
                      </a:endParaRPr>
                    </a:p>
                  </a:txBody>
                  <a:tcPr marL="9525" marR="9525" marT="9525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8ED8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8973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8746370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Специальное оформление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Специальное оформление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5498</TotalTime>
  <Words>529</Words>
  <Application>Microsoft Office PowerPoint</Application>
  <PresentationFormat>Широкоэкранный</PresentationFormat>
  <Paragraphs>68</Paragraphs>
  <Slides>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3</vt:i4>
      </vt:variant>
      <vt:variant>
        <vt:lpstr>Заголовки слайдов</vt:lpstr>
      </vt:variant>
      <vt:variant>
        <vt:i4>3</vt:i4>
      </vt:variant>
    </vt:vector>
  </HeadingPairs>
  <TitlesOfParts>
    <vt:vector size="11" baseType="lpstr">
      <vt:lpstr>Arial</vt:lpstr>
      <vt:lpstr>Calibri</vt:lpstr>
      <vt:lpstr>Calibri Light</vt:lpstr>
      <vt:lpstr>Etelka Light Pro</vt:lpstr>
      <vt:lpstr>Etelka Medium Pro</vt:lpstr>
      <vt:lpstr>Тема Office</vt:lpstr>
      <vt:lpstr>1_Специальное оформление</vt:lpstr>
      <vt:lpstr>Специальное оформление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Учетная запись Майкрософт</dc:creator>
  <cp:lastModifiedBy>Алина Перова</cp:lastModifiedBy>
  <cp:revision>123</cp:revision>
  <cp:lastPrinted>2021-02-05T15:28:48Z</cp:lastPrinted>
  <dcterms:created xsi:type="dcterms:W3CDTF">2021-02-05T10:20:26Z</dcterms:created>
  <dcterms:modified xsi:type="dcterms:W3CDTF">2022-04-06T12:30:23Z</dcterms:modified>
</cp:coreProperties>
</file>